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57" r:id="rId4"/>
    <p:sldId id="258" r:id="rId5"/>
    <p:sldId id="259" r:id="rId6"/>
  </p:sldIdLst>
  <p:sldSz cx="6858000" cy="96012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3" d="100"/>
          <a:sy n="33" d="100"/>
        </p:scale>
        <p:origin x="1829" y="48"/>
      </p:cViewPr>
      <p:guideLst>
        <p:guide orient="horz" pos="3024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BA579939-7C16-8145-85AB-C988B9AE0837}" type="datetimeFigureOut">
              <a:rPr lang="en-US"/>
              <a:pPr>
                <a:defRPr/>
              </a:pPr>
              <a:t>8/20/2015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685800"/>
            <a:ext cx="24479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965DACF9-9FF5-C744-B8D9-FBFE39C936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5776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</a:rPr>
              <a:t>8.5B</a:t>
            </a:r>
            <a:endParaRPr lang="en-US">
              <a:latin typeface="Calibri" charset="0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610BB65-62C6-5E4A-A05F-721822FAB61D}" type="slidenum">
              <a:rPr lang="en-US" sz="1200">
                <a:cs typeface="Arial" charset="0"/>
              </a:rPr>
              <a:pPr eaLnBrk="1" hangingPunct="1"/>
              <a:t>1</a:t>
            </a:fld>
            <a:endParaRPr lang="en-US" sz="120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044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982596"/>
            <a:ext cx="5829300" cy="20580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440680"/>
            <a:ext cx="480060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A7FFE-B9A8-2F44-9ABB-44BA5B0A0C3A}" type="datetimeFigureOut">
              <a:rPr lang="en-US"/>
              <a:pPr>
                <a:defRPr/>
              </a:pPr>
              <a:t>8/20/2015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3DE3D-A0ED-2F46-A9E1-2FD5AF4676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296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C8202-D58E-8D4E-9FA7-4B73A2FA3444}" type="datetimeFigureOut">
              <a:rPr lang="en-US"/>
              <a:pPr>
                <a:defRPr/>
              </a:pPr>
              <a:t>8/20/2015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8029A-EAF6-3342-B22F-701FFF80D0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008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84494"/>
            <a:ext cx="1543050" cy="81921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84494"/>
            <a:ext cx="4514850" cy="81921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78778-8AEF-814B-BCBA-9C4D3F9A522B}" type="datetimeFigureOut">
              <a:rPr lang="en-US"/>
              <a:pPr>
                <a:defRPr/>
              </a:pPr>
              <a:t>8/20/2015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FAFFD-3FC4-AC46-9CC1-7733CE6699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584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13C46-121C-6D46-8AC3-7664134623AB}" type="datetimeFigureOut">
              <a:rPr lang="en-US"/>
              <a:pPr>
                <a:defRPr/>
              </a:pPr>
              <a:t>8/20/2015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01730-436E-F748-8AB1-5FD91BE9D9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728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169661"/>
            <a:ext cx="5829300" cy="190690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069399"/>
            <a:ext cx="5829300" cy="210026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956DF-E143-0146-BA1E-8E2967B0BD82}" type="datetimeFigureOut">
              <a:rPr lang="en-US"/>
              <a:pPr>
                <a:defRPr/>
              </a:pPr>
              <a:t>8/20/2015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505B2-CFEC-1D49-81B8-CE474F0D7E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165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240281"/>
            <a:ext cx="3028950" cy="6336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240281"/>
            <a:ext cx="3028950" cy="6336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C3E0E-1BBD-7145-95CF-07E3B2EA1210}" type="datetimeFigureOut">
              <a:rPr lang="en-US"/>
              <a:pPr>
                <a:defRPr/>
              </a:pPr>
              <a:t>8/20/2015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3614F-89B9-DA4B-B24B-BC31878988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296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49158"/>
            <a:ext cx="3030141" cy="8956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044825"/>
            <a:ext cx="3030141" cy="55318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149158"/>
            <a:ext cx="3031331" cy="8956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044825"/>
            <a:ext cx="3031331" cy="55318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54E40-324F-C848-8400-864E5C03A538}" type="datetimeFigureOut">
              <a:rPr lang="en-US"/>
              <a:pPr>
                <a:defRPr/>
              </a:pPr>
              <a:t>8/20/2015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85E89-1503-0A48-88A7-9E260F485E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742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2438A-5507-7A4D-AF63-8706E44F5974}" type="datetimeFigureOut">
              <a:rPr lang="en-US"/>
              <a:pPr>
                <a:defRPr/>
              </a:pPr>
              <a:t>8/20/2015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674B7-2C68-8942-936C-A9E969A582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079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02C9F-FE33-EE43-A1D0-251953623A8A}" type="datetimeFigureOut">
              <a:rPr lang="en-US"/>
              <a:pPr>
                <a:defRPr/>
              </a:pPr>
              <a:t>8/20/2015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DB833-C942-DE46-B416-6582C8C9FF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394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82270"/>
            <a:ext cx="2256235" cy="162687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82271"/>
            <a:ext cx="3833813" cy="819435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09141"/>
            <a:ext cx="2256235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1B6E8-6809-A945-92A9-D415BEE176EA}" type="datetimeFigureOut">
              <a:rPr lang="en-US"/>
              <a:pPr>
                <a:defRPr/>
              </a:pPr>
              <a:t>8/20/2015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58736-CA35-F445-BEE6-636887356E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167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720840"/>
            <a:ext cx="4114800" cy="79343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57885"/>
            <a:ext cx="4114800" cy="576072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514273"/>
            <a:ext cx="4114800" cy="11268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6B886-9DEF-AA47-B474-8A390DBB37A7}" type="datetimeFigureOut">
              <a:rPr lang="en-US"/>
              <a:pPr>
                <a:defRPr/>
              </a:pPr>
              <a:t>8/20/2015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25879-5279-A546-861D-C6FF68A1D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712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84175"/>
            <a:ext cx="6172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239963"/>
            <a:ext cx="6172200" cy="633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899525"/>
            <a:ext cx="1600200" cy="5111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fld id="{3B81C8B1-89FF-884D-B2FF-235A4F41D7BF}" type="datetimeFigureOut">
              <a:rPr lang="en-US"/>
              <a:pPr>
                <a:defRPr/>
              </a:pPr>
              <a:t>8/20/2015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899525"/>
            <a:ext cx="217170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899525"/>
            <a:ext cx="1600200" cy="5111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fld id="{DE962596-00CB-FB47-999E-C29DC976F5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60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 Box 65"/>
          <p:cNvSpPr txBox="1">
            <a:spLocks noChangeArrowheads="1"/>
          </p:cNvSpPr>
          <p:nvPr/>
        </p:nvSpPr>
        <p:spPr bwMode="auto">
          <a:xfrm>
            <a:off x="5029200" y="0"/>
            <a:ext cx="182880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6840" tIns="48240" rIns="96840" bIns="48240">
            <a:spAutoFit/>
          </a:bodyPr>
          <a:lstStyle>
            <a:lvl1pPr eaLnBrk="0" hangingPunct="0"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000" b="1" dirty="0">
                <a:solidFill>
                  <a:srgbClr val="000000"/>
                </a:solidFill>
                <a:latin typeface="Verdana"/>
                <a:cs typeface="Verdana"/>
              </a:rPr>
              <a:t>Protons and Electrons</a:t>
            </a:r>
          </a:p>
          <a:p>
            <a:pPr algn="r" eaLnBrk="1" hangingPunct="1"/>
            <a:r>
              <a:rPr lang="en-US" sz="1000" b="1" dirty="0">
                <a:solidFill>
                  <a:srgbClr val="000000"/>
                </a:solidFill>
                <a:latin typeface="Verdana"/>
                <a:cs typeface="Verdana"/>
              </a:rPr>
              <a:t>Matter and Energy</a:t>
            </a:r>
          </a:p>
        </p:txBody>
      </p:sp>
      <p:graphicFrame>
        <p:nvGraphicFramePr>
          <p:cNvPr id="6" name="Group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814634"/>
              </p:ext>
            </p:extLst>
          </p:nvPr>
        </p:nvGraphicFramePr>
        <p:xfrm>
          <a:off x="609600" y="3276600"/>
          <a:ext cx="5715000" cy="2103110"/>
        </p:xfrm>
        <a:graphic>
          <a:graphicData uri="http://schemas.openxmlformats.org/drawingml/2006/table">
            <a:tbl>
              <a:tblPr/>
              <a:tblGrid>
                <a:gridCol w="609600"/>
                <a:gridCol w="582613"/>
                <a:gridCol w="4522787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1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An element can be identified by its unique number of –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rowSpan="4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A</a:t>
                      </a:r>
                    </a:p>
                  </a:txBody>
                  <a:tcPr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ions.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B</a:t>
                      </a:r>
                    </a:p>
                  </a:txBody>
                  <a:tcPr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electrons.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C</a:t>
                      </a:r>
                    </a:p>
                  </a:txBody>
                  <a:tcPr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protons.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D</a:t>
                      </a:r>
                    </a:p>
                  </a:txBody>
                  <a:tcPr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neutrons.</a:t>
                      </a:r>
                    </a:p>
                  </a:txBody>
                  <a:tcPr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60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65"/>
          <p:cNvSpPr txBox="1">
            <a:spLocks noChangeArrowheads="1"/>
          </p:cNvSpPr>
          <p:nvPr/>
        </p:nvSpPr>
        <p:spPr bwMode="auto">
          <a:xfrm>
            <a:off x="5029200" y="0"/>
            <a:ext cx="182880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6840" tIns="48240" rIns="96840" bIns="48240">
            <a:spAutoFit/>
          </a:bodyPr>
          <a:lstStyle>
            <a:lvl1pPr eaLnBrk="0" hangingPunct="0"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000" b="1" dirty="0">
                <a:solidFill>
                  <a:srgbClr val="000000"/>
                </a:solidFill>
                <a:latin typeface="Verdana"/>
                <a:cs typeface="Verdana"/>
              </a:rPr>
              <a:t>Protons and Electrons</a:t>
            </a:r>
          </a:p>
          <a:p>
            <a:pPr algn="r" eaLnBrk="1" hangingPunct="1"/>
            <a:r>
              <a:rPr lang="en-US" sz="1000" b="1" dirty="0">
                <a:solidFill>
                  <a:srgbClr val="000000"/>
                </a:solidFill>
                <a:latin typeface="Verdana"/>
                <a:cs typeface="Verdana"/>
              </a:rPr>
              <a:t>Matter and Energy</a:t>
            </a:r>
          </a:p>
        </p:txBody>
      </p:sp>
      <p:graphicFrame>
        <p:nvGraphicFramePr>
          <p:cNvPr id="4" name="Group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50545"/>
              </p:ext>
            </p:extLst>
          </p:nvPr>
        </p:nvGraphicFramePr>
        <p:xfrm>
          <a:off x="609600" y="3276600"/>
          <a:ext cx="5715000" cy="2103110"/>
        </p:xfrm>
        <a:graphic>
          <a:graphicData uri="http://schemas.openxmlformats.org/drawingml/2006/table">
            <a:tbl>
              <a:tblPr/>
              <a:tblGrid>
                <a:gridCol w="609600"/>
                <a:gridCol w="582613"/>
                <a:gridCol w="4522787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/>
                          <a:ea typeface="ＭＳ Ｐゴシック" charset="0"/>
                          <a:cs typeface="Verdana"/>
                        </a:rPr>
                        <a:t>2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</a:txBody>
                  <a:tcPr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/>
                          <a:ea typeface="ＭＳ Ｐゴシック" charset="0"/>
                          <a:cs typeface="Verdana"/>
                        </a:rPr>
                        <a:t>The reactivity of an atom is determined by – 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</a:txBody>
                  <a:tcPr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rowSpan="4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</a:txBody>
                  <a:tcPr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/>
                          <a:ea typeface="ＭＳ Ｐゴシック" charset="0"/>
                          <a:cs typeface="Verdana"/>
                        </a:rPr>
                        <a:t>A</a:t>
                      </a:r>
                    </a:p>
                  </a:txBody>
                  <a:tcPr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/>
                          <a:ea typeface="ＭＳ Ｐゴシック" charset="0"/>
                          <a:cs typeface="Verdana"/>
                        </a:rPr>
                        <a:t>its number of valence electrons.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</a:txBody>
                  <a:tcPr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/>
                          <a:ea typeface="ＭＳ Ｐゴシック" charset="0"/>
                          <a:cs typeface="Verdana"/>
                        </a:rPr>
                        <a:t>B</a:t>
                      </a:r>
                    </a:p>
                  </a:txBody>
                  <a:tcPr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/>
                          <a:ea typeface="ＭＳ Ｐゴシック" charset="0"/>
                          <a:cs typeface="Verdana"/>
                        </a:rPr>
                        <a:t>the radius of the atom</a:t>
                      </a:r>
                      <a:r>
                        <a:rPr kumimoji="0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/>
                          <a:ea typeface="ＭＳ Ｐゴシック" charset="0"/>
                          <a:cs typeface="Verdana"/>
                        </a:rPr>
                        <a:t>’</a:t>
                      </a: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/>
                          <a:ea typeface="ＭＳ Ｐゴシック" charset="0"/>
                          <a:cs typeface="Verdana"/>
                        </a:rPr>
                        <a:t>s nucleus.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</a:txBody>
                  <a:tcPr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/>
                          <a:ea typeface="ＭＳ Ｐゴシック" charset="0"/>
                          <a:cs typeface="Verdana"/>
                        </a:rPr>
                        <a:t>C</a:t>
                      </a:r>
                    </a:p>
                  </a:txBody>
                  <a:tcPr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/>
                          <a:ea typeface="ＭＳ Ｐゴシック" charset="0"/>
                          <a:cs typeface="Verdana"/>
                        </a:rPr>
                        <a:t>its atomic mass of the element.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</a:txBody>
                  <a:tcPr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/>
                          <a:ea typeface="ＭＳ Ｐゴシック" charset="0"/>
                          <a:cs typeface="Verdana"/>
                        </a:rPr>
                        <a:t>D</a:t>
                      </a:r>
                    </a:p>
                  </a:txBody>
                  <a:tcPr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/>
                          <a:ea typeface="ＭＳ Ｐゴシック" charset="0"/>
                          <a:cs typeface="Verdana"/>
                        </a:rPr>
                        <a:t>the orbital path of its electrons.</a:t>
                      </a:r>
                    </a:p>
                  </a:txBody>
                  <a:tcPr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5178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60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Group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724079"/>
              </p:ext>
            </p:extLst>
          </p:nvPr>
        </p:nvGraphicFramePr>
        <p:xfrm>
          <a:off x="685800" y="2133600"/>
          <a:ext cx="5715000" cy="5029109"/>
        </p:xfrm>
        <a:graphic>
          <a:graphicData uri="http://schemas.openxmlformats.org/drawingml/2006/table">
            <a:tbl>
              <a:tblPr/>
              <a:tblGrid>
                <a:gridCol w="609600"/>
                <a:gridCol w="582613"/>
                <a:gridCol w="4522787"/>
              </a:tblGrid>
              <a:tr h="3075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/>
                          <a:ea typeface="ＭＳ Ｐゴシック" charset="0"/>
                          <a:cs typeface="Verdana"/>
                        </a:rPr>
                        <a:t>3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/>
                          <a:ea typeface="ＭＳ Ｐゴシック" charset="0"/>
                          <a:cs typeface="Verdana"/>
                        </a:rPr>
                        <a:t>Copper</a:t>
                      </a:r>
                      <a:r>
                        <a:rPr kumimoji="0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/>
                          <a:ea typeface="ＭＳ Ｐゴシック" charset="0"/>
                          <a:cs typeface="Verdana"/>
                        </a:rPr>
                        <a:t>’</a:t>
                      </a: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/>
                          <a:ea typeface="ＭＳ Ｐゴシック" charset="0"/>
                          <a:cs typeface="Verdana"/>
                        </a:rPr>
                        <a:t>s atomic number is 29.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/>
                          <a:ea typeface="ＭＳ Ｐゴシック" charset="0"/>
                          <a:cs typeface="Verdana"/>
                        </a:rPr>
                        <a:t>This means that copper has -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rowSpan="4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/>
                          <a:ea typeface="ＭＳ Ｐゴシック" charset="0"/>
                          <a:cs typeface="Verdana"/>
                        </a:rPr>
                        <a:t>A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/>
                          <a:ea typeface="ＭＳ Ｐゴシック" charset="0"/>
                          <a:cs typeface="Verdana"/>
                        </a:rPr>
                        <a:t>29 protons in its nucleus.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/>
                          <a:ea typeface="ＭＳ Ｐゴシック" charset="0"/>
                          <a:cs typeface="Verdana"/>
                        </a:rPr>
                        <a:t>B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/>
                          <a:ea typeface="ＭＳ Ｐゴシック" charset="0"/>
                          <a:cs typeface="Verdana"/>
                        </a:rPr>
                        <a:t>29 atoms in every molecule.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/>
                          <a:ea typeface="ＭＳ Ｐゴシック" charset="0"/>
                          <a:cs typeface="Verdana"/>
                        </a:rPr>
                        <a:t>C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/>
                          <a:ea typeface="ＭＳ Ｐゴシック" charset="0"/>
                          <a:cs typeface="Verdana"/>
                        </a:rPr>
                        <a:t>a boiling point of 29° Celsius.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/>
                        <a:ea typeface="ＭＳ Ｐゴシック" charset="0"/>
                        <a:cs typeface="Verdana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/>
                          <a:ea typeface="ＭＳ Ｐゴシック" charset="0"/>
                          <a:cs typeface="Verdana"/>
                        </a:rPr>
                        <a:t>D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/>
                          <a:ea typeface="ＭＳ Ｐゴシック" charset="0"/>
                          <a:cs typeface="Verdana"/>
                        </a:rPr>
                        <a:t>an atomic radius of 29 micrometers.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6400" name="Picture 3" descr="copper.t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789238"/>
            <a:ext cx="1474788" cy="185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65"/>
          <p:cNvSpPr txBox="1">
            <a:spLocks noChangeArrowheads="1"/>
          </p:cNvSpPr>
          <p:nvPr/>
        </p:nvSpPr>
        <p:spPr bwMode="auto">
          <a:xfrm>
            <a:off x="5029200" y="0"/>
            <a:ext cx="182880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6840" tIns="48240" rIns="96840" bIns="48240">
            <a:spAutoFit/>
          </a:bodyPr>
          <a:lstStyle>
            <a:lvl1pPr eaLnBrk="0" hangingPunct="0"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000" b="1" dirty="0">
                <a:solidFill>
                  <a:srgbClr val="000000"/>
                </a:solidFill>
                <a:latin typeface="Verdana"/>
                <a:cs typeface="Verdana"/>
              </a:rPr>
              <a:t>Protons and Electrons</a:t>
            </a:r>
          </a:p>
          <a:p>
            <a:pPr algn="r" eaLnBrk="1" hangingPunct="1"/>
            <a:r>
              <a:rPr lang="en-US" sz="1000" b="1" dirty="0">
                <a:solidFill>
                  <a:srgbClr val="000000"/>
                </a:solidFill>
                <a:latin typeface="Verdana"/>
                <a:cs typeface="Verdana"/>
              </a:rPr>
              <a:t>Matter and Energy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60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Group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9351497"/>
              </p:ext>
            </p:extLst>
          </p:nvPr>
        </p:nvGraphicFramePr>
        <p:xfrm>
          <a:off x="609600" y="2270125"/>
          <a:ext cx="5715000" cy="4664075"/>
        </p:xfrm>
        <a:graphic>
          <a:graphicData uri="http://schemas.openxmlformats.org/drawingml/2006/table">
            <a:tbl>
              <a:tblPr/>
              <a:tblGrid>
                <a:gridCol w="609600"/>
                <a:gridCol w="582613"/>
                <a:gridCol w="4522787"/>
              </a:tblGrid>
              <a:tr h="283499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4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96" charset="0"/>
                        <a:ea typeface="ＭＳ Ｐゴシック" pitchFamily="-96" charset="-128"/>
                      </a:endParaRPr>
                    </a:p>
                  </a:txBody>
                  <a:tcPr marT="45693" marB="4569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The table provides information for four elements.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96" charset="0"/>
                        <a:ea typeface="ＭＳ Ｐゴシック" pitchFamily="-96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96" charset="0"/>
                        <a:ea typeface="ＭＳ Ｐゴシック" pitchFamily="-96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96" charset="0"/>
                        <a:ea typeface="ＭＳ Ｐゴシック" pitchFamily="-96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96" charset="0"/>
                        <a:ea typeface="ＭＳ Ｐゴシック" pitchFamily="-96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96" charset="0"/>
                        <a:ea typeface="ＭＳ Ｐゴシック" pitchFamily="-96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96" charset="0"/>
                        <a:ea typeface="ＭＳ Ｐゴシック" pitchFamily="-96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96" charset="0"/>
                        <a:ea typeface="ＭＳ Ｐゴシック" pitchFamily="-96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96" charset="0"/>
                        <a:ea typeface="ＭＳ Ｐゴシック" pitchFamily="-96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96" charset="0"/>
                        <a:ea typeface="ＭＳ Ｐゴシック" pitchFamily="-96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96" charset="0"/>
                        <a:ea typeface="ＭＳ Ｐゴシック" pitchFamily="-96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96" charset="0"/>
                        <a:ea typeface="ＭＳ Ｐゴシック" pitchFamily="-96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96" charset="0"/>
                        <a:ea typeface="ＭＳ Ｐゴシック" pitchFamily="-96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Based on the information shown, it can be concluded that -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96" charset="0"/>
                        <a:ea typeface="ＭＳ Ｐゴシック" pitchFamily="-96" charset="-128"/>
                      </a:endParaRPr>
                    </a:p>
                  </a:txBody>
                  <a:tcPr marT="45693" marB="4569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269">
                <a:tc rowSpan="4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96" charset="0"/>
                        <a:ea typeface="ＭＳ Ｐゴシック" pitchFamily="-96" charset="-128"/>
                      </a:endParaRPr>
                    </a:p>
                  </a:txBody>
                  <a:tcPr marT="45693" marB="4569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A</a:t>
                      </a:r>
                    </a:p>
                  </a:txBody>
                  <a:tcPr marT="45693" marB="4569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carbon was discovered first.</a:t>
                      </a:r>
                    </a:p>
                  </a:txBody>
                  <a:tcPr marT="45693" marB="4569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B</a:t>
                      </a:r>
                    </a:p>
                  </a:txBody>
                  <a:tcPr marT="45693" marB="4569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iodine is the most reactive.</a:t>
                      </a:r>
                    </a:p>
                  </a:txBody>
                  <a:tcPr marT="45693" marB="4569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C</a:t>
                      </a:r>
                    </a:p>
                  </a:txBody>
                  <a:tcPr marT="45693" marB="4569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oxygen has the most neutrons.</a:t>
                      </a:r>
                    </a:p>
                  </a:txBody>
                  <a:tcPr marT="45693" marB="4569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D</a:t>
                      </a:r>
                    </a:p>
                  </a:txBody>
                  <a:tcPr marT="45693" marB="4569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nitrogen is the best insulator.</a:t>
                      </a:r>
                    </a:p>
                  </a:txBody>
                  <a:tcPr marT="45693" marB="4569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888389"/>
              </p:ext>
            </p:extLst>
          </p:nvPr>
        </p:nvGraphicFramePr>
        <p:xfrm>
          <a:off x="838200" y="2741613"/>
          <a:ext cx="5486400" cy="1738316"/>
        </p:xfrm>
        <a:graphic>
          <a:graphicData uri="http://schemas.openxmlformats.org/drawingml/2006/table">
            <a:tbl>
              <a:tblPr/>
              <a:tblGrid>
                <a:gridCol w="1143000"/>
                <a:gridCol w="914400"/>
                <a:gridCol w="990600"/>
                <a:gridCol w="1143000"/>
                <a:gridCol w="1295400"/>
              </a:tblGrid>
              <a:tr h="63998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Element</a:t>
                      </a:r>
                    </a:p>
                  </a:txBody>
                  <a:tcPr marT="45676" marB="4567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Symbol</a:t>
                      </a:r>
                    </a:p>
                  </a:txBody>
                  <a:tcPr marT="45676" marB="4567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Atomic Number</a:t>
                      </a:r>
                    </a:p>
                  </a:txBody>
                  <a:tcPr marT="45676" marB="4567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Atomic Mass</a:t>
                      </a:r>
                    </a:p>
                  </a:txBody>
                  <a:tcPr marT="45676" marB="4567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Number of Valence Electrons</a:t>
                      </a:r>
                    </a:p>
                  </a:txBody>
                  <a:tcPr marT="45676" marB="4567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58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Carbon</a:t>
                      </a:r>
                    </a:p>
                  </a:txBody>
                  <a:tcPr marT="45676" marB="4567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C</a:t>
                      </a:r>
                    </a:p>
                  </a:txBody>
                  <a:tcPr marT="45676" marB="4567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6</a:t>
                      </a:r>
                    </a:p>
                  </a:txBody>
                  <a:tcPr marT="45676" marB="4567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12.0</a:t>
                      </a:r>
                    </a:p>
                  </a:txBody>
                  <a:tcPr marT="45676" marB="4567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4</a:t>
                      </a:r>
                    </a:p>
                  </a:txBody>
                  <a:tcPr marT="45676" marB="4567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58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Oxygen</a:t>
                      </a:r>
                    </a:p>
                  </a:txBody>
                  <a:tcPr marT="45676" marB="4567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O</a:t>
                      </a:r>
                    </a:p>
                  </a:txBody>
                  <a:tcPr marT="45676" marB="4567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8</a:t>
                      </a:r>
                    </a:p>
                  </a:txBody>
                  <a:tcPr marT="45676" marB="4567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16.0</a:t>
                      </a:r>
                    </a:p>
                  </a:txBody>
                  <a:tcPr marT="45676" marB="4567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6</a:t>
                      </a:r>
                    </a:p>
                  </a:txBody>
                  <a:tcPr marT="45676" marB="4567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58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Nitrogen</a:t>
                      </a:r>
                    </a:p>
                  </a:txBody>
                  <a:tcPr marT="45676" marB="4567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N</a:t>
                      </a:r>
                    </a:p>
                  </a:txBody>
                  <a:tcPr marT="45676" marB="4567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7</a:t>
                      </a:r>
                    </a:p>
                  </a:txBody>
                  <a:tcPr marT="45676" marB="4567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14.0</a:t>
                      </a:r>
                    </a:p>
                  </a:txBody>
                  <a:tcPr marT="45676" marB="4567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5</a:t>
                      </a:r>
                    </a:p>
                  </a:txBody>
                  <a:tcPr marT="45676" marB="4567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58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Iodine</a:t>
                      </a:r>
                    </a:p>
                  </a:txBody>
                  <a:tcPr marT="45676" marB="4567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I</a:t>
                      </a:r>
                    </a:p>
                  </a:txBody>
                  <a:tcPr marT="45676" marB="4567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53</a:t>
                      </a:r>
                    </a:p>
                  </a:txBody>
                  <a:tcPr marT="45676" marB="4567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126.9</a:t>
                      </a:r>
                    </a:p>
                  </a:txBody>
                  <a:tcPr marT="45676" marB="4567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7</a:t>
                      </a:r>
                    </a:p>
                  </a:txBody>
                  <a:tcPr marT="45676" marB="4567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 Box 65"/>
          <p:cNvSpPr txBox="1">
            <a:spLocks noChangeArrowheads="1"/>
          </p:cNvSpPr>
          <p:nvPr/>
        </p:nvSpPr>
        <p:spPr bwMode="auto">
          <a:xfrm>
            <a:off x="5029200" y="0"/>
            <a:ext cx="182880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6840" tIns="48240" rIns="96840" bIns="48240">
            <a:spAutoFit/>
          </a:bodyPr>
          <a:lstStyle>
            <a:lvl1pPr eaLnBrk="0" hangingPunct="0"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000" b="1" dirty="0">
                <a:solidFill>
                  <a:srgbClr val="000000"/>
                </a:solidFill>
                <a:latin typeface="Verdana"/>
                <a:cs typeface="Verdana"/>
              </a:rPr>
              <a:t>Protons and Electrons</a:t>
            </a:r>
          </a:p>
          <a:p>
            <a:pPr algn="r" eaLnBrk="1" hangingPunct="1"/>
            <a:r>
              <a:rPr lang="en-US" sz="1000" b="1" dirty="0">
                <a:solidFill>
                  <a:srgbClr val="000000"/>
                </a:solidFill>
                <a:latin typeface="Verdana"/>
                <a:cs typeface="Verdana"/>
              </a:rPr>
              <a:t>Matter and Energy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60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Group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8510446"/>
              </p:ext>
            </p:extLst>
          </p:nvPr>
        </p:nvGraphicFramePr>
        <p:xfrm>
          <a:off x="533400" y="2057400"/>
          <a:ext cx="5715000" cy="5029200"/>
        </p:xfrm>
        <a:graphic>
          <a:graphicData uri="http://schemas.openxmlformats.org/drawingml/2006/table">
            <a:tbl>
              <a:tblPr/>
              <a:tblGrid>
                <a:gridCol w="609600"/>
                <a:gridCol w="582613"/>
                <a:gridCol w="4522787"/>
              </a:tblGrid>
              <a:tr h="32004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5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96" charset="0"/>
                        <a:ea typeface="ＭＳ Ｐゴシック" pitchFamily="-96" charset="-128"/>
                      </a:endParaRPr>
                    </a:p>
                  </a:txBody>
                  <a:tcPr marT="45693" marB="4569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The table provides information on four different elements.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96" charset="0"/>
                        <a:ea typeface="ＭＳ Ｐゴシック" pitchFamily="-96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96" charset="0"/>
                        <a:ea typeface="ＭＳ Ｐゴシック" pitchFamily="-96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96" charset="0"/>
                        <a:ea typeface="ＭＳ Ｐゴシック" pitchFamily="-96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96" charset="0"/>
                        <a:ea typeface="ＭＳ Ｐゴシック" pitchFamily="-96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96" charset="0"/>
                        <a:ea typeface="ＭＳ Ｐゴシック" pitchFamily="-96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96" charset="0"/>
                        <a:ea typeface="ＭＳ Ｐゴシック" pitchFamily="-96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96" charset="0"/>
                        <a:ea typeface="ＭＳ Ｐゴシック" pitchFamily="-96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96" charset="0"/>
                        <a:ea typeface="ＭＳ Ｐゴシック" pitchFamily="-96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96" charset="0"/>
                        <a:ea typeface="ＭＳ Ｐゴシック" pitchFamily="-96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96" charset="0"/>
                        <a:ea typeface="ＭＳ Ｐゴシック" pitchFamily="-96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96" charset="0"/>
                        <a:ea typeface="ＭＳ Ｐゴシック" pitchFamily="-96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96" charset="0"/>
                        <a:ea typeface="ＭＳ Ｐゴシック" pitchFamily="-96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96" charset="0"/>
                        <a:ea typeface="ＭＳ Ｐゴシック" pitchFamily="-96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96" charset="0"/>
                        <a:ea typeface="ＭＳ Ｐゴシック" pitchFamily="-96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Which element has four protons in its nucleus?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96" charset="0"/>
                        <a:ea typeface="ＭＳ Ｐゴシック" pitchFamily="-96" charset="-128"/>
                      </a:endParaRPr>
                    </a:p>
                  </a:txBody>
                  <a:tcPr marT="45693" marB="4569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200">
                <a:tc rowSpan="4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96" charset="0"/>
                        <a:ea typeface="ＭＳ Ｐゴシック" pitchFamily="-96" charset="-128"/>
                      </a:endParaRPr>
                    </a:p>
                  </a:txBody>
                  <a:tcPr marT="45693" marB="4569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A</a:t>
                      </a:r>
                    </a:p>
                  </a:txBody>
                  <a:tcPr marT="45693" marB="4569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Lithium</a:t>
                      </a:r>
                    </a:p>
                  </a:txBody>
                  <a:tcPr marT="45693" marB="4569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B</a:t>
                      </a:r>
                    </a:p>
                  </a:txBody>
                  <a:tcPr marT="45693" marB="4569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Carbon</a:t>
                      </a:r>
                    </a:p>
                  </a:txBody>
                  <a:tcPr marT="45693" marB="4569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C</a:t>
                      </a:r>
                    </a:p>
                  </a:txBody>
                  <a:tcPr marT="45693" marB="4569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Beryllium</a:t>
                      </a:r>
                    </a:p>
                  </a:txBody>
                  <a:tcPr marT="45693" marB="4569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D</a:t>
                      </a:r>
                    </a:p>
                  </a:txBody>
                  <a:tcPr marT="45693" marB="4569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Helium</a:t>
                      </a:r>
                    </a:p>
                  </a:txBody>
                  <a:tcPr marT="45693" marB="4569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456152"/>
              </p:ext>
            </p:extLst>
          </p:nvPr>
        </p:nvGraphicFramePr>
        <p:xfrm>
          <a:off x="1143000" y="2514600"/>
          <a:ext cx="4572000" cy="2125666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</a:tblGrid>
              <a:tr h="64006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Element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Atomic Number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Number of Valence Electrons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7140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Lithium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3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1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7140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Carbon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6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4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7140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Beryllium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4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2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7140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Helium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2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96" charset="0"/>
                          <a:ea typeface="ＭＳ Ｐゴシック" pitchFamily="-96" charset="-128"/>
                        </a:rPr>
                        <a:t>8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" name="Text Box 65"/>
          <p:cNvSpPr txBox="1">
            <a:spLocks noChangeArrowheads="1"/>
          </p:cNvSpPr>
          <p:nvPr/>
        </p:nvSpPr>
        <p:spPr bwMode="auto">
          <a:xfrm>
            <a:off x="5029200" y="0"/>
            <a:ext cx="182880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6840" tIns="48240" rIns="96840" bIns="48240">
            <a:spAutoFit/>
          </a:bodyPr>
          <a:lstStyle>
            <a:lvl1pPr eaLnBrk="0" hangingPunct="0"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1013" algn="l"/>
                <a:tab pos="963613" algn="l"/>
                <a:tab pos="1446213" algn="l"/>
                <a:tab pos="1928813" algn="l"/>
                <a:tab pos="2411413" algn="l"/>
                <a:tab pos="2894013" algn="l"/>
                <a:tab pos="3376613" algn="l"/>
                <a:tab pos="3859213" algn="l"/>
                <a:tab pos="4343400" algn="l"/>
                <a:tab pos="4824413" algn="l"/>
                <a:tab pos="5307013" algn="l"/>
                <a:tab pos="5789613" algn="l"/>
                <a:tab pos="6272213" algn="l"/>
                <a:tab pos="6754813" algn="l"/>
                <a:tab pos="7237413" algn="l"/>
                <a:tab pos="7720013" algn="l"/>
                <a:tab pos="8202613" algn="l"/>
                <a:tab pos="8686800" algn="l"/>
                <a:tab pos="9167813" algn="l"/>
                <a:tab pos="9650413" algn="l"/>
              </a:tabLs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000" b="1" dirty="0">
                <a:solidFill>
                  <a:srgbClr val="000000"/>
                </a:solidFill>
                <a:latin typeface="Verdana"/>
                <a:cs typeface="Verdana"/>
              </a:rPr>
              <a:t>Protons and Electrons</a:t>
            </a:r>
          </a:p>
          <a:p>
            <a:pPr algn="r" eaLnBrk="1" hangingPunct="1"/>
            <a:r>
              <a:rPr lang="en-US" sz="1000" b="1" dirty="0">
                <a:solidFill>
                  <a:srgbClr val="000000"/>
                </a:solidFill>
                <a:latin typeface="Verdana"/>
                <a:cs typeface="Verdana"/>
              </a:rPr>
              <a:t>Matter and Energy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269</Words>
  <Application>Microsoft Office PowerPoint</Application>
  <PresentationFormat>Custom</PresentationFormat>
  <Paragraphs>146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ＭＳ Ｐゴシック</vt:lpstr>
      <vt:lpstr>Arial</vt:lpstr>
      <vt:lpstr>Calibri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</dc:creator>
  <cp:lastModifiedBy>Kara Jordan</cp:lastModifiedBy>
  <cp:revision>28</cp:revision>
  <dcterms:created xsi:type="dcterms:W3CDTF">2013-11-30T20:39:50Z</dcterms:created>
  <dcterms:modified xsi:type="dcterms:W3CDTF">2015-08-20T16:15:39Z</dcterms:modified>
</cp:coreProperties>
</file>